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4700"/>
  </p:normalViewPr>
  <p:slideViewPr>
    <p:cSldViewPr snapToGrid="0" snapToObjects="1">
      <p:cViewPr>
        <p:scale>
          <a:sx n="80" d="100"/>
          <a:sy n="80" d="100"/>
        </p:scale>
        <p:origin x="1452" y="-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2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5961-D415-244F-A62C-8B9E75C883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6891-F61E-6140-AE77-674633B4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hord 84">
            <a:extLst>
              <a:ext uri="{FF2B5EF4-FFF2-40B4-BE49-F238E27FC236}">
                <a16:creationId xmlns:a16="http://schemas.microsoft.com/office/drawing/2014/main" id="{12E28509-D178-4D4F-90D5-48AC356EEDD6}"/>
              </a:ext>
            </a:extLst>
          </p:cNvPr>
          <p:cNvSpPr/>
          <p:nvPr/>
        </p:nvSpPr>
        <p:spPr>
          <a:xfrm rot="13362391">
            <a:off x="4905377" y="7565336"/>
            <a:ext cx="236463" cy="237797"/>
          </a:xfrm>
          <a:prstGeom prst="chord">
            <a:avLst>
              <a:gd name="adj1" fmla="val 6736391"/>
              <a:gd name="adj2" fmla="val 16200000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rapezoid 90">
            <a:extLst>
              <a:ext uri="{FF2B5EF4-FFF2-40B4-BE49-F238E27FC236}">
                <a16:creationId xmlns:a16="http://schemas.microsoft.com/office/drawing/2014/main" id="{FC27E8F4-68C3-1F4B-A3C5-477D2F60F810}"/>
              </a:ext>
            </a:extLst>
          </p:cNvPr>
          <p:cNvSpPr/>
          <p:nvPr/>
        </p:nvSpPr>
        <p:spPr>
          <a:xfrm rot="8490182">
            <a:off x="4893064" y="7594956"/>
            <a:ext cx="205512" cy="114050"/>
          </a:xfrm>
          <a:prstGeom prst="trapezoid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rapezoid 94">
            <a:extLst>
              <a:ext uri="{FF2B5EF4-FFF2-40B4-BE49-F238E27FC236}">
                <a16:creationId xmlns:a16="http://schemas.microsoft.com/office/drawing/2014/main" id="{500F06FB-9824-314D-92B4-AF7BE2DF6FD8}"/>
              </a:ext>
            </a:extLst>
          </p:cNvPr>
          <p:cNvSpPr/>
          <p:nvPr/>
        </p:nvSpPr>
        <p:spPr>
          <a:xfrm rot="8447230">
            <a:off x="4839062" y="7517491"/>
            <a:ext cx="189231" cy="94433"/>
          </a:xfrm>
          <a:prstGeom prst="trapezoid">
            <a:avLst>
              <a:gd name="adj" fmla="val 50293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an 95">
            <a:extLst>
              <a:ext uri="{FF2B5EF4-FFF2-40B4-BE49-F238E27FC236}">
                <a16:creationId xmlns:a16="http://schemas.microsoft.com/office/drawing/2014/main" id="{9696EF8B-28C6-6142-B0DB-18CFF96736D6}"/>
              </a:ext>
            </a:extLst>
          </p:cNvPr>
          <p:cNvSpPr/>
          <p:nvPr/>
        </p:nvSpPr>
        <p:spPr>
          <a:xfrm rot="19351340">
            <a:off x="4845691" y="7440197"/>
            <a:ext cx="45719" cy="112715"/>
          </a:xfrm>
          <a:prstGeom prst="can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hord 96">
            <a:extLst>
              <a:ext uri="{FF2B5EF4-FFF2-40B4-BE49-F238E27FC236}">
                <a16:creationId xmlns:a16="http://schemas.microsoft.com/office/drawing/2014/main" id="{93B022C2-866E-854D-B9A5-74FF64D35C07}"/>
              </a:ext>
            </a:extLst>
          </p:cNvPr>
          <p:cNvSpPr/>
          <p:nvPr/>
        </p:nvSpPr>
        <p:spPr>
          <a:xfrm rot="2435010">
            <a:off x="3128319" y="7583632"/>
            <a:ext cx="236463" cy="237797"/>
          </a:xfrm>
          <a:prstGeom prst="chord">
            <a:avLst>
              <a:gd name="adj1" fmla="val 6736391"/>
              <a:gd name="adj2" fmla="val 16200000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rapezoid 97">
            <a:extLst>
              <a:ext uri="{FF2B5EF4-FFF2-40B4-BE49-F238E27FC236}">
                <a16:creationId xmlns:a16="http://schemas.microsoft.com/office/drawing/2014/main" id="{D8DE4495-3452-D84C-AF0C-64F1A9E30850}"/>
              </a:ext>
            </a:extLst>
          </p:cNvPr>
          <p:cNvSpPr/>
          <p:nvPr/>
        </p:nvSpPr>
        <p:spPr>
          <a:xfrm rot="19300617">
            <a:off x="3165899" y="7684351"/>
            <a:ext cx="205512" cy="114050"/>
          </a:xfrm>
          <a:prstGeom prst="trapezoid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rapezoid 98">
            <a:extLst>
              <a:ext uri="{FF2B5EF4-FFF2-40B4-BE49-F238E27FC236}">
                <a16:creationId xmlns:a16="http://schemas.microsoft.com/office/drawing/2014/main" id="{CBC4063A-7922-6B46-9809-D73091537367}"/>
              </a:ext>
            </a:extLst>
          </p:cNvPr>
          <p:cNvSpPr/>
          <p:nvPr/>
        </p:nvSpPr>
        <p:spPr>
          <a:xfrm rot="19300617">
            <a:off x="3242349" y="7773541"/>
            <a:ext cx="189231" cy="94433"/>
          </a:xfrm>
          <a:prstGeom prst="trapezoid">
            <a:avLst>
              <a:gd name="adj" fmla="val 50293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an 99">
            <a:extLst>
              <a:ext uri="{FF2B5EF4-FFF2-40B4-BE49-F238E27FC236}">
                <a16:creationId xmlns:a16="http://schemas.microsoft.com/office/drawing/2014/main" id="{83E1608B-B19E-9E41-A50B-1A7146FEF965}"/>
              </a:ext>
            </a:extLst>
          </p:cNvPr>
          <p:cNvSpPr/>
          <p:nvPr/>
        </p:nvSpPr>
        <p:spPr>
          <a:xfrm rot="19085234">
            <a:off x="3375657" y="7833872"/>
            <a:ext cx="45719" cy="112715"/>
          </a:xfrm>
          <a:prstGeom prst="can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>
            <a:extLst>
              <a:ext uri="{FF2B5EF4-FFF2-40B4-BE49-F238E27FC236}">
                <a16:creationId xmlns:a16="http://schemas.microsoft.com/office/drawing/2014/main" id="{E043F184-0ABA-EA44-B181-5A5DE2C0A4BA}"/>
              </a:ext>
            </a:extLst>
          </p:cNvPr>
          <p:cNvSpPr/>
          <p:nvPr/>
        </p:nvSpPr>
        <p:spPr>
          <a:xfrm rot="2435010">
            <a:off x="4250379" y="7581374"/>
            <a:ext cx="236463" cy="237797"/>
          </a:xfrm>
          <a:prstGeom prst="chord">
            <a:avLst>
              <a:gd name="adj1" fmla="val 6736391"/>
              <a:gd name="adj2" fmla="val 16200000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rapezoid 101">
            <a:extLst>
              <a:ext uri="{FF2B5EF4-FFF2-40B4-BE49-F238E27FC236}">
                <a16:creationId xmlns:a16="http://schemas.microsoft.com/office/drawing/2014/main" id="{1710DC85-37AB-1A4C-9080-CC5714F4B778}"/>
              </a:ext>
            </a:extLst>
          </p:cNvPr>
          <p:cNvSpPr/>
          <p:nvPr/>
        </p:nvSpPr>
        <p:spPr>
          <a:xfrm rot="19300617">
            <a:off x="4287959" y="7682093"/>
            <a:ext cx="205512" cy="114050"/>
          </a:xfrm>
          <a:prstGeom prst="trapezoid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apezoid 102">
            <a:extLst>
              <a:ext uri="{FF2B5EF4-FFF2-40B4-BE49-F238E27FC236}">
                <a16:creationId xmlns:a16="http://schemas.microsoft.com/office/drawing/2014/main" id="{87179C96-C1A0-E44C-BF2C-57F75FC3B5FE}"/>
              </a:ext>
            </a:extLst>
          </p:cNvPr>
          <p:cNvSpPr/>
          <p:nvPr/>
        </p:nvSpPr>
        <p:spPr>
          <a:xfrm rot="19300617">
            <a:off x="4364409" y="7771283"/>
            <a:ext cx="189231" cy="94433"/>
          </a:xfrm>
          <a:prstGeom prst="trapezoid">
            <a:avLst>
              <a:gd name="adj" fmla="val 50293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an 103">
            <a:extLst>
              <a:ext uri="{FF2B5EF4-FFF2-40B4-BE49-F238E27FC236}">
                <a16:creationId xmlns:a16="http://schemas.microsoft.com/office/drawing/2014/main" id="{1A9C62C1-B5BD-124B-85AE-8C2421FE15DC}"/>
              </a:ext>
            </a:extLst>
          </p:cNvPr>
          <p:cNvSpPr/>
          <p:nvPr/>
        </p:nvSpPr>
        <p:spPr>
          <a:xfrm rot="19085234">
            <a:off x="4497717" y="7831614"/>
            <a:ext cx="45719" cy="112715"/>
          </a:xfrm>
          <a:prstGeom prst="can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>
            <a:extLst>
              <a:ext uri="{FF2B5EF4-FFF2-40B4-BE49-F238E27FC236}">
                <a16:creationId xmlns:a16="http://schemas.microsoft.com/office/drawing/2014/main" id="{9AC8135F-0A6E-5D45-AF9D-1203459AEEBA}"/>
              </a:ext>
            </a:extLst>
          </p:cNvPr>
          <p:cNvSpPr/>
          <p:nvPr/>
        </p:nvSpPr>
        <p:spPr>
          <a:xfrm rot="13362391">
            <a:off x="3731133" y="7572009"/>
            <a:ext cx="236463" cy="237797"/>
          </a:xfrm>
          <a:prstGeom prst="chord">
            <a:avLst>
              <a:gd name="adj1" fmla="val 6736391"/>
              <a:gd name="adj2" fmla="val 16200000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apezoid 105">
            <a:extLst>
              <a:ext uri="{FF2B5EF4-FFF2-40B4-BE49-F238E27FC236}">
                <a16:creationId xmlns:a16="http://schemas.microsoft.com/office/drawing/2014/main" id="{1F5C76EE-1DCE-4C44-B06C-0E9080851073}"/>
              </a:ext>
            </a:extLst>
          </p:cNvPr>
          <p:cNvSpPr/>
          <p:nvPr/>
        </p:nvSpPr>
        <p:spPr>
          <a:xfrm rot="8490182">
            <a:off x="3718820" y="7601629"/>
            <a:ext cx="205512" cy="114050"/>
          </a:xfrm>
          <a:prstGeom prst="trapezoid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rapezoid 106">
            <a:extLst>
              <a:ext uri="{FF2B5EF4-FFF2-40B4-BE49-F238E27FC236}">
                <a16:creationId xmlns:a16="http://schemas.microsoft.com/office/drawing/2014/main" id="{206F91C5-61A3-C34C-A31A-98D0852D6544}"/>
              </a:ext>
            </a:extLst>
          </p:cNvPr>
          <p:cNvSpPr/>
          <p:nvPr/>
        </p:nvSpPr>
        <p:spPr>
          <a:xfrm rot="8447230">
            <a:off x="3664818" y="7524164"/>
            <a:ext cx="189231" cy="94433"/>
          </a:xfrm>
          <a:prstGeom prst="trapezoid">
            <a:avLst>
              <a:gd name="adj" fmla="val 50293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an 107">
            <a:extLst>
              <a:ext uri="{FF2B5EF4-FFF2-40B4-BE49-F238E27FC236}">
                <a16:creationId xmlns:a16="http://schemas.microsoft.com/office/drawing/2014/main" id="{370956D0-A2A0-E545-861B-A55D60D962CC}"/>
              </a:ext>
            </a:extLst>
          </p:cNvPr>
          <p:cNvSpPr/>
          <p:nvPr/>
        </p:nvSpPr>
        <p:spPr>
          <a:xfrm rot="19351340">
            <a:off x="3671447" y="7446870"/>
            <a:ext cx="45719" cy="112715"/>
          </a:xfrm>
          <a:prstGeom prst="can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E57C5BCF-963C-454A-BC0F-E97A520299A9}"/>
              </a:ext>
            </a:extLst>
          </p:cNvPr>
          <p:cNvSpPr/>
          <p:nvPr/>
        </p:nvSpPr>
        <p:spPr>
          <a:xfrm>
            <a:off x="74096" y="8057195"/>
            <a:ext cx="5399957" cy="403697"/>
          </a:xfrm>
          <a:prstGeom prst="roundRect">
            <a:avLst>
              <a:gd name="adj" fmla="val 2688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BD5C1C83-29AC-BF4E-81EB-9E997FD8F5B0}"/>
              </a:ext>
            </a:extLst>
          </p:cNvPr>
          <p:cNvSpPr/>
          <p:nvPr/>
        </p:nvSpPr>
        <p:spPr>
          <a:xfrm>
            <a:off x="79094" y="8048846"/>
            <a:ext cx="5394960" cy="1498103"/>
          </a:xfrm>
          <a:prstGeom prst="roundRect">
            <a:avLst>
              <a:gd name="adj" fmla="val 691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E8C4FB79-5470-CE42-8953-A1C0FCA9800A}"/>
              </a:ext>
            </a:extLst>
          </p:cNvPr>
          <p:cNvSpPr/>
          <p:nvPr/>
        </p:nvSpPr>
        <p:spPr>
          <a:xfrm>
            <a:off x="2983187" y="3967118"/>
            <a:ext cx="2924451" cy="3379363"/>
          </a:xfrm>
          <a:prstGeom prst="roundRect">
            <a:avLst>
              <a:gd name="adj" fmla="val 28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F46637F-1F69-6046-A1C0-3933BC262B45}"/>
              </a:ext>
            </a:extLst>
          </p:cNvPr>
          <p:cNvSpPr/>
          <p:nvPr/>
        </p:nvSpPr>
        <p:spPr>
          <a:xfrm>
            <a:off x="5977596" y="3967118"/>
            <a:ext cx="1682138" cy="1199762"/>
          </a:xfrm>
          <a:prstGeom prst="roundRect">
            <a:avLst>
              <a:gd name="adj" fmla="val 83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17BEE71-0B57-E741-967B-8BC62422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4907902"/>
            <a:ext cx="9223686" cy="527414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6B27BF3-1EDC-2240-B1DE-231BD6A3B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983" y="-87465"/>
            <a:ext cx="9342385" cy="3527890"/>
          </a:xfrm>
          <a:prstGeom prst="rect">
            <a:avLst/>
          </a:prstGeom>
        </p:spPr>
      </p:pic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19488027-5ED7-C64A-B670-38F77F166313}"/>
              </a:ext>
            </a:extLst>
          </p:cNvPr>
          <p:cNvSpPr/>
          <p:nvPr/>
        </p:nvSpPr>
        <p:spPr>
          <a:xfrm>
            <a:off x="2983188" y="2594888"/>
            <a:ext cx="4737008" cy="403697"/>
          </a:xfrm>
          <a:prstGeom prst="roundRect">
            <a:avLst>
              <a:gd name="adj" fmla="val 2688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BA925795-F4F1-DC44-AAF4-57DAA0A096EE}"/>
              </a:ext>
            </a:extLst>
          </p:cNvPr>
          <p:cNvSpPr/>
          <p:nvPr/>
        </p:nvSpPr>
        <p:spPr>
          <a:xfrm>
            <a:off x="69751" y="2601870"/>
            <a:ext cx="2813776" cy="403697"/>
          </a:xfrm>
          <a:prstGeom prst="roundRect">
            <a:avLst>
              <a:gd name="adj" fmla="val 2688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0E63D746-EECD-C94C-A361-E3E6AE1AFBF8}"/>
              </a:ext>
            </a:extLst>
          </p:cNvPr>
          <p:cNvSpPr/>
          <p:nvPr/>
        </p:nvSpPr>
        <p:spPr>
          <a:xfrm>
            <a:off x="2988787" y="2585392"/>
            <a:ext cx="4731409" cy="1297497"/>
          </a:xfrm>
          <a:prstGeom prst="roundRect">
            <a:avLst>
              <a:gd name="adj" fmla="val 891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57C2ACF1-492C-5D43-9AFC-B8156075F7A9}"/>
              </a:ext>
            </a:extLst>
          </p:cNvPr>
          <p:cNvSpPr/>
          <p:nvPr/>
        </p:nvSpPr>
        <p:spPr>
          <a:xfrm>
            <a:off x="69751" y="2590381"/>
            <a:ext cx="2813776" cy="2994947"/>
          </a:xfrm>
          <a:prstGeom prst="roundRect">
            <a:avLst>
              <a:gd name="adj" fmla="val 333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51F40435-12B7-9747-B63E-39E91F3A3B1A}"/>
              </a:ext>
            </a:extLst>
          </p:cNvPr>
          <p:cNvSpPr/>
          <p:nvPr/>
        </p:nvSpPr>
        <p:spPr>
          <a:xfrm>
            <a:off x="71961" y="5669556"/>
            <a:ext cx="2813776" cy="2295061"/>
          </a:xfrm>
          <a:prstGeom prst="roundRect">
            <a:avLst>
              <a:gd name="adj" fmla="val 604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234DB290-FD3D-C748-99FB-B36815BD4818}"/>
              </a:ext>
            </a:extLst>
          </p:cNvPr>
          <p:cNvSpPr/>
          <p:nvPr/>
        </p:nvSpPr>
        <p:spPr>
          <a:xfrm>
            <a:off x="69751" y="5688847"/>
            <a:ext cx="2813776" cy="403697"/>
          </a:xfrm>
          <a:prstGeom prst="roundRect">
            <a:avLst>
              <a:gd name="adj" fmla="val 2688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5A1F397A-D23C-514E-A05F-3DD0FC3AA5E4}"/>
              </a:ext>
            </a:extLst>
          </p:cNvPr>
          <p:cNvSpPr/>
          <p:nvPr/>
        </p:nvSpPr>
        <p:spPr>
          <a:xfrm>
            <a:off x="2991282" y="3961712"/>
            <a:ext cx="2916355" cy="403697"/>
          </a:xfrm>
          <a:prstGeom prst="roundRect">
            <a:avLst>
              <a:gd name="adj" fmla="val 20624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4FB16-BD56-0544-9F54-3C923ACF3F7A}"/>
              </a:ext>
            </a:extLst>
          </p:cNvPr>
          <p:cNvSpPr txBox="1"/>
          <p:nvPr/>
        </p:nvSpPr>
        <p:spPr>
          <a:xfrm>
            <a:off x="89795" y="3036114"/>
            <a:ext cx="2750073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 smtClean="0">
                <a:latin typeface="Century Gothic" panose="020B0502020202020204" pitchFamily="34" charset="0"/>
              </a:rPr>
              <a:t>We have survived the first month of school. I have really enjoyed getting to know your children. </a:t>
            </a:r>
            <a:r>
              <a:rPr lang="en-US" sz="1150" dirty="0" smtClean="0">
                <a:latin typeface="Century Gothic" panose="020B0502020202020204" pitchFamily="34" charset="0"/>
              </a:rPr>
              <a:t>They have all been working so hard. </a:t>
            </a:r>
          </a:p>
          <a:p>
            <a:pPr algn="ctr"/>
            <a:r>
              <a:rPr lang="en-US" sz="1150" dirty="0" smtClean="0">
                <a:latin typeface="Century Gothic" panose="020B0502020202020204" pitchFamily="34" charset="0"/>
              </a:rPr>
              <a:t>We will begin weekly homework, this is just meant to be a way to tie instruction into our homes! If your child is struggling please just let me know, we will come up with another plan. Students will have 1 math activity, 1 ELA activity, and a home fun activity each week. Let me know if you have any questions</a:t>
            </a:r>
            <a:endParaRPr lang="en-US" sz="1150" dirty="0">
              <a:latin typeface="Century Gothic" panose="020B050202020202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347BA5B-DF7E-C34F-907D-2453640E4513}"/>
              </a:ext>
            </a:extLst>
          </p:cNvPr>
          <p:cNvSpPr txBox="1"/>
          <p:nvPr/>
        </p:nvSpPr>
        <p:spPr>
          <a:xfrm>
            <a:off x="2945128" y="2970505"/>
            <a:ext cx="464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Please feel free to call or email me if you have any questions or concerns.</a:t>
            </a:r>
            <a:endParaRPr lang="en-US" sz="1000" b="1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pic>
        <p:nvPicPr>
          <p:cNvPr id="225" name="Graphic 224" descr="OpenEnvelope">
            <a:extLst>
              <a:ext uri="{FF2B5EF4-FFF2-40B4-BE49-F238E27FC236}">
                <a16:creationId xmlns:a16="http://schemas.microsoft.com/office/drawing/2014/main" id="{98B888AE-CA0C-0C46-8FDD-114092C2E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49442" y="3496154"/>
            <a:ext cx="349381" cy="349381"/>
          </a:xfrm>
          <a:prstGeom prst="rect">
            <a:avLst/>
          </a:prstGeom>
        </p:spPr>
      </p:pic>
      <p:pic>
        <p:nvPicPr>
          <p:cNvPr id="229" name="Graphic 228" descr="Receiver">
            <a:extLst>
              <a:ext uri="{FF2B5EF4-FFF2-40B4-BE49-F238E27FC236}">
                <a16:creationId xmlns:a16="http://schemas.microsoft.com/office/drawing/2014/main" id="{540873EA-0149-3E4D-AA69-4169A60F9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91784" y="3510720"/>
            <a:ext cx="365086" cy="365086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C26E74D6-050D-4D47-B04D-CB34EF5548A5}"/>
              </a:ext>
            </a:extLst>
          </p:cNvPr>
          <p:cNvSpPr txBox="1"/>
          <p:nvPr/>
        </p:nvSpPr>
        <p:spPr>
          <a:xfrm>
            <a:off x="112367" y="6119271"/>
            <a:ext cx="2826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 smtClean="0">
                <a:latin typeface="Century Gothic" panose="020B0502020202020204" pitchFamily="34" charset="0"/>
              </a:rPr>
              <a:t>Please sign up for classroom dojo. I plan on putting pictures up and using this is a communication tool throughout th</a:t>
            </a:r>
            <a:r>
              <a:rPr lang="en-US" sz="1150" dirty="0" smtClean="0">
                <a:latin typeface="Century Gothic" panose="020B0502020202020204" pitchFamily="34" charset="0"/>
              </a:rPr>
              <a:t>e year! It’s also great if you need to message us throughout the day!</a:t>
            </a:r>
          </a:p>
          <a:p>
            <a:pPr algn="ctr"/>
            <a:endParaRPr lang="en-US" sz="1150" dirty="0">
              <a:latin typeface="Century Gothic" panose="020B0502020202020204" pitchFamily="34" charset="0"/>
            </a:endParaRPr>
          </a:p>
          <a:p>
            <a:pPr algn="ctr"/>
            <a:r>
              <a:rPr lang="en-US" sz="1150" b="1" dirty="0" smtClean="0">
                <a:latin typeface="Century Gothic" panose="020B0502020202020204" pitchFamily="34" charset="0"/>
              </a:rPr>
              <a:t>Parent teacher conferences are coming, I will send a letter home to schedule a time!</a:t>
            </a:r>
          </a:p>
          <a:p>
            <a:pPr algn="ctr"/>
            <a:endParaRPr lang="en-US" sz="1150" b="1" dirty="0" smtClean="0">
              <a:latin typeface="Century Gothic" panose="020B0502020202020204" pitchFamily="34" charset="0"/>
            </a:endParaRPr>
          </a:p>
          <a:p>
            <a:pPr algn="ctr"/>
            <a:endParaRPr lang="en-US" sz="1150" b="1" dirty="0">
              <a:latin typeface="Century Gothic" panose="020B0502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11536E0-1AE0-384B-99D9-763BBBB0E865}"/>
              </a:ext>
            </a:extLst>
          </p:cNvPr>
          <p:cNvSpPr txBox="1"/>
          <p:nvPr/>
        </p:nvSpPr>
        <p:spPr>
          <a:xfrm>
            <a:off x="2934560" y="4366544"/>
            <a:ext cx="30873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We have mastered most of our rituals and routines.</a:t>
            </a:r>
          </a:p>
          <a:p>
            <a:pPr algn="ctr"/>
            <a:endParaRPr lang="en-US" sz="1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200" b="1" dirty="0" smtClean="0">
                <a:latin typeface="Century Gothic" panose="020B0502020202020204" pitchFamily="34" charset="0"/>
              </a:rPr>
              <a:t>ELA- </a:t>
            </a:r>
            <a:r>
              <a:rPr lang="en-US" sz="1200" dirty="0" smtClean="0">
                <a:latin typeface="Century Gothic" panose="020B0502020202020204" pitchFamily="34" charset="0"/>
              </a:rPr>
              <a:t>We are working on letter identification, sequencing events, listening to stories, and answering comprehension questions</a:t>
            </a: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b="1" dirty="0" smtClean="0">
                <a:latin typeface="Century Gothic" panose="020B0502020202020204" pitchFamily="34" charset="0"/>
              </a:rPr>
              <a:t>Math- </a:t>
            </a:r>
            <a:r>
              <a:rPr lang="en-US" sz="1200" dirty="0" smtClean="0">
                <a:latin typeface="Century Gothic" panose="020B0502020202020204" pitchFamily="34" charset="0"/>
              </a:rPr>
              <a:t>Groups have been working on number identification and counting. We are working on more and less. </a:t>
            </a:r>
          </a:p>
          <a:p>
            <a:pPr algn="ctr"/>
            <a:endParaRPr lang="en-US" sz="1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200" b="1" dirty="0" smtClean="0">
                <a:latin typeface="Century Gothic" panose="020B0502020202020204" pitchFamily="34" charset="0"/>
              </a:rPr>
              <a:t>Social Studies- </a:t>
            </a:r>
            <a:r>
              <a:rPr lang="en-US" sz="1200" dirty="0" smtClean="0">
                <a:latin typeface="Century Gothic" panose="020B0502020202020204" pitchFamily="34" charset="0"/>
              </a:rPr>
              <a:t>Community Helpers</a:t>
            </a:r>
            <a:endParaRPr lang="en-US" sz="1050" b="1" dirty="0">
              <a:latin typeface="Century Gothic" panose="020B0502020202020204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C4E048B0-FD4A-7D47-A79F-F71A93C016DE}"/>
              </a:ext>
            </a:extLst>
          </p:cNvPr>
          <p:cNvSpPr txBox="1"/>
          <p:nvPr/>
        </p:nvSpPr>
        <p:spPr>
          <a:xfrm>
            <a:off x="86817" y="8467451"/>
            <a:ext cx="53872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October 1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1300" b="1" dirty="0" smtClean="0">
                <a:latin typeface="Century Gothic" panose="020B0502020202020204" pitchFamily="34" charset="0"/>
              </a:rPr>
              <a:t>- </a:t>
            </a:r>
            <a:r>
              <a:rPr lang="en-US" sz="1300" dirty="0" smtClean="0">
                <a:latin typeface="Century Gothic" panose="020B0502020202020204" pitchFamily="34" charset="0"/>
              </a:rPr>
              <a:t>Timothy’s birthday</a:t>
            </a:r>
          </a:p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October 2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nd</a:t>
            </a:r>
            <a:r>
              <a:rPr lang="en-US" sz="1300" b="1" dirty="0" smtClean="0">
                <a:latin typeface="Century Gothic" panose="020B0502020202020204" pitchFamily="34" charset="0"/>
              </a:rPr>
              <a:t>- </a:t>
            </a:r>
            <a:r>
              <a:rPr lang="en-US" sz="1300" dirty="0" smtClean="0">
                <a:latin typeface="Century Gothic" panose="020B0502020202020204" pitchFamily="34" charset="0"/>
              </a:rPr>
              <a:t>Fire </a:t>
            </a:r>
            <a:r>
              <a:rPr lang="en-US" sz="1300" dirty="0" err="1" smtClean="0">
                <a:latin typeface="Century Gothic" panose="020B0502020202020204" pitchFamily="34" charset="0"/>
              </a:rPr>
              <a:t>Dept</a:t>
            </a:r>
            <a:r>
              <a:rPr lang="en-US" sz="1300" dirty="0" smtClean="0">
                <a:latin typeface="Century Gothic" panose="020B0502020202020204" pitchFamily="34" charset="0"/>
              </a:rPr>
              <a:t> Visit</a:t>
            </a:r>
            <a:endParaRPr lang="en-US" sz="13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October 3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1300" b="1" dirty="0" smtClean="0">
                <a:latin typeface="Century Gothic" panose="020B0502020202020204" pitchFamily="34" charset="0"/>
              </a:rPr>
              <a:t>- </a:t>
            </a:r>
            <a:r>
              <a:rPr lang="en-US" sz="1300" dirty="0" err="1" smtClean="0">
                <a:latin typeface="Century Gothic" panose="020B0502020202020204" pitchFamily="34" charset="0"/>
              </a:rPr>
              <a:t>Izaiyah’s</a:t>
            </a:r>
            <a:r>
              <a:rPr lang="en-US" sz="1300" dirty="0" smtClean="0">
                <a:latin typeface="Century Gothic" panose="020B0502020202020204" pitchFamily="34" charset="0"/>
              </a:rPr>
              <a:t> birthday</a:t>
            </a:r>
          </a:p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October 11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300" b="1" dirty="0" smtClean="0">
                <a:latin typeface="Century Gothic" panose="020B0502020202020204" pitchFamily="34" charset="0"/>
              </a:rPr>
              <a:t> &amp; 14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300" b="1" dirty="0" smtClean="0">
                <a:latin typeface="Century Gothic" panose="020B0502020202020204" pitchFamily="34" charset="0"/>
              </a:rPr>
              <a:t>- No School</a:t>
            </a:r>
          </a:p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October 31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1300" b="1" dirty="0" smtClean="0">
                <a:latin typeface="Century Gothic" panose="020B0502020202020204" pitchFamily="34" charset="0"/>
              </a:rPr>
              <a:t>- </a:t>
            </a:r>
            <a:r>
              <a:rPr lang="en-US" sz="1300" dirty="0" smtClean="0">
                <a:latin typeface="Century Gothic" panose="020B0502020202020204" pitchFamily="34" charset="0"/>
              </a:rPr>
              <a:t>Halloween &amp; Hopefully Field Trip to Fire House</a:t>
            </a:r>
            <a:endParaRPr lang="en-US" sz="1300" b="1" dirty="0" smtClean="0">
              <a:latin typeface="Century Gothic" panose="020B0502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F76DC570-0D7C-E644-BE6A-E78C2E9918DE}"/>
              </a:ext>
            </a:extLst>
          </p:cNvPr>
          <p:cNvSpPr/>
          <p:nvPr/>
        </p:nvSpPr>
        <p:spPr>
          <a:xfrm>
            <a:off x="5983216" y="3968112"/>
            <a:ext cx="1667865" cy="403697"/>
          </a:xfrm>
          <a:prstGeom prst="roundRect">
            <a:avLst>
              <a:gd name="adj" fmla="val 23258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31EF8FE-610A-204E-AED9-2152102716C1}"/>
              </a:ext>
            </a:extLst>
          </p:cNvPr>
          <p:cNvSpPr txBox="1"/>
          <p:nvPr/>
        </p:nvSpPr>
        <p:spPr>
          <a:xfrm>
            <a:off x="5956265" y="4356032"/>
            <a:ext cx="169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Century Gothic" panose="020B0502020202020204" pitchFamily="34" charset="0"/>
              </a:rPr>
              <a:t>Weekly homework starts this week!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34A7C4B-3DD1-F747-8E75-B49465C81752}"/>
              </a:ext>
            </a:extLst>
          </p:cNvPr>
          <p:cNvSpPr txBox="1"/>
          <p:nvPr/>
        </p:nvSpPr>
        <p:spPr>
          <a:xfrm>
            <a:off x="-80721" y="2056416"/>
            <a:ext cx="30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PBSoyLatte Medium" panose="02000603000000000000" pitchFamily="2" charset="0"/>
              </a:rPr>
              <a:t>OCTOBER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98B659-865A-4D40-AAD4-243A89A610C2}"/>
              </a:ext>
            </a:extLst>
          </p:cNvPr>
          <p:cNvSpPr txBox="1"/>
          <p:nvPr/>
        </p:nvSpPr>
        <p:spPr>
          <a:xfrm>
            <a:off x="3077234" y="3562756"/>
            <a:ext cx="1958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585-482-9290 X1170</a:t>
            </a:r>
            <a:endParaRPr lang="en-US" sz="1000" b="1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153C7DA-07E1-7B4F-B805-77D93191A4AB}"/>
              </a:ext>
            </a:extLst>
          </p:cNvPr>
          <p:cNvSpPr txBox="1"/>
          <p:nvPr/>
        </p:nvSpPr>
        <p:spPr>
          <a:xfrm>
            <a:off x="5242482" y="3610628"/>
            <a:ext cx="2179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Meghan.Mirrione@rcsdk12.org</a:t>
            </a:r>
            <a:endParaRPr lang="en-US" sz="1000" b="1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18803D42-4630-5649-BE7E-FE4B63097E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514" y="3888664"/>
            <a:ext cx="1603795" cy="6096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0EB544DF-20F2-214D-A415-88ED11563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429" y="7980435"/>
            <a:ext cx="3263900" cy="60208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6C77F05-0E4F-5D4F-ACE7-CEF2C1ECFA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8" y="5582688"/>
            <a:ext cx="2794000" cy="6985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A10C59A2-441F-314A-8EA2-0D6579A88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9407" y="3903931"/>
            <a:ext cx="3242785" cy="6096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7ED38665-657B-B549-B4D9-5B72D8410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9938" y="2467050"/>
            <a:ext cx="2682751" cy="711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9A474F4-9890-D44C-8BF3-274E9A2C00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8339" y="2547431"/>
            <a:ext cx="3100418" cy="5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0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255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BabblingElizabeth Medium</vt:lpstr>
      <vt:lpstr>Calibri</vt:lpstr>
      <vt:lpstr>Calibri Light</vt:lpstr>
      <vt:lpstr>Century Gothic</vt:lpstr>
      <vt:lpstr>PBSoyLatte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Mirrione, Meghan A</cp:lastModifiedBy>
  <cp:revision>3</cp:revision>
  <cp:lastPrinted>2019-09-30T01:07:48Z</cp:lastPrinted>
  <dcterms:created xsi:type="dcterms:W3CDTF">2019-05-20T19:38:42Z</dcterms:created>
  <dcterms:modified xsi:type="dcterms:W3CDTF">2019-09-30T01:58:33Z</dcterms:modified>
</cp:coreProperties>
</file>